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Raleway ExtraBold"/>
      <p:bold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Lato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AE3B17-A042-4185-9A69-12C16C5B7225}">
  <a:tblStyle styleId="{C4AE3B17-A042-4185-9A69-12C16C5B72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44" Type="http://schemas.openxmlformats.org/officeDocument/2006/relationships/font" Target="fonts/LatoBlack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Black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RalewayExtraBold-bold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RalewayExtra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d2837b94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d2837b94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26d7ff0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26d7ff0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26d7ff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26d7ff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26d7ff0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a26d7ff0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26d8010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26d801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26d8010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26d8010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26d8010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26d8010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2776e6b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2776e6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2776e6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a2776e6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2776e6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2776e6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a2776e6b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a2776e6b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2776e6b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a2776e6b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2776e6b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2776e6b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9c6705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9c6705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d2837b94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d2837b94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26d7ff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26d7ff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95" name="Google Shape;95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8" name="Google Shape;98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Google Shape;108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9" name="Google Shape;119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1" name="Google Shape;81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04350" y="318175"/>
            <a:ext cx="65019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3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335250" y="-39487"/>
            <a:ext cx="1051350" cy="116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52675" y="76200"/>
            <a:ext cx="1227524" cy="9336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mekhos.com.br/mekhos/produto/arduino-nano/" TargetMode="External"/><Relationship Id="rId4" Type="http://schemas.openxmlformats.org/officeDocument/2006/relationships/hyperlink" Target="https://howtomechatronics.com/tutorials/arduino/rfid-works-make-arduino-based-rfid-door-lock/" TargetMode="External"/><Relationship Id="rId5" Type="http://schemas.openxmlformats.org/officeDocument/2006/relationships/hyperlink" Target="https://github.com/miguelbalboa/rfi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0" name="Google Shape;130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ctrTitle"/>
          </p:nvPr>
        </p:nvSpPr>
        <p:spPr>
          <a:xfrm>
            <a:off x="729450" y="1322450"/>
            <a:ext cx="37878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ElectroSafe</a:t>
            </a:r>
            <a:endParaRPr/>
          </a:p>
        </p:txBody>
      </p:sp>
      <p:sp>
        <p:nvSpPr>
          <p:cNvPr id="132" name="Google Shape;132;p17"/>
          <p:cNvSpPr txBox="1"/>
          <p:nvPr>
            <p:ph idx="1" type="subTitle"/>
          </p:nvPr>
        </p:nvSpPr>
        <p:spPr>
          <a:xfrm>
            <a:off x="729450" y="2308250"/>
            <a:ext cx="3787800" cy="1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Disciplina: </a:t>
            </a:r>
            <a:r>
              <a:rPr lang="en"/>
              <a:t>Topicos de engenharia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Professor: </a:t>
            </a:r>
            <a:r>
              <a:rPr lang="en"/>
              <a:t>Dr. Roberto Kenji Hiramatsu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Alunos: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Adrielson de Araújo Dias,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Evandro Bruno de Andrade França,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Gabriella Rodrigues Alves Souza,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Kelvin Kleymberg Martins de França 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Romario Jonas de Oliveira Veloso.</a:t>
            </a:r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500" y="1645500"/>
            <a:ext cx="3433750" cy="19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329225" cy="44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/>
          <p:nvPr/>
        </p:nvSpPr>
        <p:spPr>
          <a:xfrm>
            <a:off x="0" y="4475700"/>
            <a:ext cx="9144000" cy="6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6"/>
          <p:cNvSpPr txBox="1"/>
          <p:nvPr>
            <p:ph idx="4294967295" type="title"/>
          </p:nvPr>
        </p:nvSpPr>
        <p:spPr>
          <a:xfrm>
            <a:off x="-75" y="4473475"/>
            <a:ext cx="91440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Imagem 03.	 à medida que a tag é energizada, ela pode extrair a mensagem transmitida do leitor e, para enviar a mensagem de volta ao leitor.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95" name="Google Shape;195;p26"/>
          <p:cNvSpPr txBox="1"/>
          <p:nvPr>
            <p:ph idx="4294967295" type="title"/>
          </p:nvPr>
        </p:nvSpPr>
        <p:spPr>
          <a:xfrm>
            <a:off x="6393850" y="2063700"/>
            <a:ext cx="27504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RFID (Identificação por Radiofrequência)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6241449" cy="44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/>
          <p:nvPr/>
        </p:nvSpPr>
        <p:spPr>
          <a:xfrm>
            <a:off x="0" y="4475700"/>
            <a:ext cx="9144000" cy="6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 txBox="1"/>
          <p:nvPr>
            <p:ph idx="4294967295" type="title"/>
          </p:nvPr>
        </p:nvSpPr>
        <p:spPr>
          <a:xfrm>
            <a:off x="-75" y="4473475"/>
            <a:ext cx="91440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Imagem 04.	 </a:t>
            </a:r>
            <a:r>
              <a:rPr lang="en" sz="1500">
                <a:solidFill>
                  <a:schemeClr val="lt1"/>
                </a:solidFill>
              </a:rPr>
              <a:t>Se trouxermos uma dessas tags na frente de uma fonte de luz, poderemos notar a antena e o microchip que falamos anteriormente.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03" name="Google Shape;203;p27"/>
          <p:cNvSpPr txBox="1"/>
          <p:nvPr>
            <p:ph idx="4294967295" type="title"/>
          </p:nvPr>
        </p:nvSpPr>
        <p:spPr>
          <a:xfrm>
            <a:off x="6393850" y="2063700"/>
            <a:ext cx="27504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RFID (Identificação por Radiofrequência)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319950" y="1318650"/>
            <a:ext cx="42522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RFID e Arduino</a:t>
            </a:r>
            <a:endParaRPr/>
          </a:p>
        </p:txBody>
      </p:sp>
      <p:sp>
        <p:nvSpPr>
          <p:cNvPr id="209" name="Google Shape;209;p28"/>
          <p:cNvSpPr txBox="1"/>
          <p:nvPr>
            <p:ph idx="2" type="body"/>
          </p:nvPr>
        </p:nvSpPr>
        <p:spPr>
          <a:xfrm>
            <a:off x="4571950" y="1704900"/>
            <a:ext cx="4572000" cy="3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Arduíno é uma plataforma de prototipagem eletrônica de hardware livre e de placa única</a:t>
            </a: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Usaremos tags baseadas no protocolo MIFARE e no leitor RFID RC522, que custam poucos reais</a:t>
            </a: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 rotWithShape="1">
          <a:blip r:embed="rId3">
            <a:alphaModFix/>
          </a:blip>
          <a:srcRect b="0" l="3488" r="3488" t="0"/>
          <a:stretch/>
        </p:blipFill>
        <p:spPr>
          <a:xfrm>
            <a:off x="0" y="2571750"/>
            <a:ext cx="4572001" cy="21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5177050" y="1179300"/>
            <a:ext cx="35238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Usando RFID com Arduino</a:t>
            </a:r>
            <a:endParaRPr sz="1800" u="sng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0" y="4729500"/>
            <a:ext cx="4572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Imagem 05.	Arduino Mega e RFID RC522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393849" cy="44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/>
          <p:nvPr/>
        </p:nvSpPr>
        <p:spPr>
          <a:xfrm>
            <a:off x="0" y="4475700"/>
            <a:ext cx="9144000" cy="6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 txBox="1"/>
          <p:nvPr>
            <p:ph idx="4294967295" type="title"/>
          </p:nvPr>
        </p:nvSpPr>
        <p:spPr>
          <a:xfrm>
            <a:off x="-75" y="4473475"/>
            <a:ext cx="91440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Imagem 06.</a:t>
            </a:r>
            <a:r>
              <a:rPr lang="en" sz="1500">
                <a:solidFill>
                  <a:schemeClr val="lt1"/>
                </a:solidFill>
              </a:rPr>
              <a:t>	</a:t>
            </a:r>
            <a:r>
              <a:rPr lang="en" sz="1500">
                <a:solidFill>
                  <a:schemeClr val="lt1"/>
                </a:solidFill>
              </a:rPr>
              <a:t> </a:t>
            </a:r>
            <a:r>
              <a:rPr lang="en" sz="1500">
                <a:solidFill>
                  <a:schemeClr val="lt1"/>
                </a:solidFill>
              </a:rPr>
              <a:t>Quanto ao módulo leitor RFID, ele usa o protocolo SPI (Serial Peripheral Interface)  para comunicação com a placa Arduino e é assim que precisamos conectá-los.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20" name="Google Shape;220;p29"/>
          <p:cNvSpPr txBox="1"/>
          <p:nvPr>
            <p:ph idx="4294967295" type="title"/>
          </p:nvPr>
        </p:nvSpPr>
        <p:spPr>
          <a:xfrm>
            <a:off x="6481625" y="2063700"/>
            <a:ext cx="26625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RFID e Arduino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393849" cy="447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/>
          <p:nvPr/>
        </p:nvSpPr>
        <p:spPr>
          <a:xfrm>
            <a:off x="0" y="4475700"/>
            <a:ext cx="9144000" cy="6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>
            <p:ph idx="4294967295" type="title"/>
          </p:nvPr>
        </p:nvSpPr>
        <p:spPr>
          <a:xfrm>
            <a:off x="-75" y="4473475"/>
            <a:ext cx="91440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Imagem 07.	 Esquema ilustrativo de como será o funcionamento do protótipo.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28" name="Google Shape;228;p30"/>
          <p:cNvSpPr txBox="1"/>
          <p:nvPr>
            <p:ph idx="4294967295" type="title"/>
          </p:nvPr>
        </p:nvSpPr>
        <p:spPr>
          <a:xfrm>
            <a:off x="6481625" y="2063700"/>
            <a:ext cx="26625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RFID e Arduino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Funções e programação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319950" y="1318650"/>
            <a:ext cx="42522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Funções e programação</a:t>
            </a:r>
            <a:endParaRPr/>
          </a:p>
        </p:txBody>
      </p:sp>
      <p:sp>
        <p:nvSpPr>
          <p:cNvPr id="239" name="Google Shape;239;p32"/>
          <p:cNvSpPr txBox="1"/>
          <p:nvPr>
            <p:ph idx="2" type="body"/>
          </p:nvPr>
        </p:nvSpPr>
        <p:spPr>
          <a:xfrm>
            <a:off x="4571950" y="1704900"/>
            <a:ext cx="4572000" cy="3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o cartão for reconhecido pelo sistema de detecção, acesso permitido</a:t>
            </a: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o cartão não for reconhecido pelo sistema, acesso bloqueado, alarme sonoro avisa ao operador da tentativa de acesso;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Recursos programados em linguagem de programação C/C++;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71775"/>
            <a:ext cx="4571999" cy="214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2"/>
          <p:cNvSpPr txBox="1"/>
          <p:nvPr/>
        </p:nvSpPr>
        <p:spPr>
          <a:xfrm>
            <a:off x="4572150" y="1179300"/>
            <a:ext cx="4572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Leitura e reconhecimento RFID</a:t>
            </a:r>
            <a:endParaRPr sz="1800" u="sng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0" y="4729500"/>
            <a:ext cx="4572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Imagem 08.	‘Apenas membros”, em inglês.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0" y="4475700"/>
            <a:ext cx="9144000" cy="6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idx="4294967295" type="title"/>
          </p:nvPr>
        </p:nvSpPr>
        <p:spPr>
          <a:xfrm>
            <a:off x="-75" y="4473475"/>
            <a:ext cx="91440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Código 1</a:t>
            </a:r>
            <a:r>
              <a:rPr lang="en" sz="1500">
                <a:solidFill>
                  <a:schemeClr val="lt1"/>
                </a:solidFill>
              </a:rPr>
              <a:t>.	 Explica o que acontece quando a porta esta aberta/fechada.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49" name="Google Shape;249;p33"/>
          <p:cNvSpPr txBox="1"/>
          <p:nvPr>
            <p:ph idx="4294967295" type="title"/>
          </p:nvPr>
        </p:nvSpPr>
        <p:spPr>
          <a:xfrm>
            <a:off x="6481625" y="2063700"/>
            <a:ext cx="26625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RFID e Arduino</a:t>
            </a:r>
            <a:endParaRPr sz="2400"/>
          </a:p>
        </p:txBody>
      </p:sp>
      <p:sp>
        <p:nvSpPr>
          <p:cNvPr id="250" name="Google Shape;250;p33"/>
          <p:cNvSpPr txBox="1"/>
          <p:nvPr/>
        </p:nvSpPr>
        <p:spPr>
          <a:xfrm>
            <a:off x="-75" y="14100"/>
            <a:ext cx="6422400" cy="4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 Tentando descobrir se o usuario esta cadastrado</a:t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; i &lt; 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; i++)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(IDcartao == Cartoes[i])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lcd.clear();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lcd.setCursor(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lcd.print(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 Acesso Liberado!"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digitalWrite(lampverd,HIGH); </a:t>
            </a:r>
            <a:r>
              <a:rPr lang="en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//acende o led verde</a:t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digitalWrite(lampverm,LOW); </a:t>
            </a:r>
            <a:r>
              <a:rPr lang="en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//apaga o led vermelho</a:t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meuservo.write(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90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 levanta a cancela</a:t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tone(buzzer, sound); </a:t>
            </a:r>
            <a:r>
              <a:rPr lang="en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 bipa enquanto a cancela levanta</a:t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printNormalModeMessage();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cartaovalido =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319950" y="1318650"/>
            <a:ext cx="42522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Funções e programação</a:t>
            </a:r>
            <a:endParaRPr/>
          </a:p>
        </p:txBody>
      </p:sp>
      <p:sp>
        <p:nvSpPr>
          <p:cNvPr id="256" name="Google Shape;256;p34"/>
          <p:cNvSpPr txBox="1"/>
          <p:nvPr>
            <p:ph idx="2" type="body"/>
          </p:nvPr>
        </p:nvSpPr>
        <p:spPr>
          <a:xfrm>
            <a:off x="4571950" y="1704900"/>
            <a:ext cx="4572000" cy="3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Caso o cartão RFID não seja reconhecido, o operador poderá liberar ou negar acesso manualmente através do comando de botões;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uma medida para evitar complicações e desobstruir a passagem de outros veículos;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operador poderá cadastrar usuários no sistema, disponibilizando um novo cartão RFID.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71775"/>
            <a:ext cx="4571999" cy="214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4572150" y="1179300"/>
            <a:ext cx="45720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Controle do operador</a:t>
            </a:r>
            <a:endParaRPr sz="1800" u="sng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0" y="4729500"/>
            <a:ext cx="4572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Imagem 08.	‘Apenas membros”, em inglês.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/>
          <p:nvPr/>
        </p:nvSpPr>
        <p:spPr>
          <a:xfrm>
            <a:off x="0" y="4475700"/>
            <a:ext cx="9144000" cy="6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 txBox="1"/>
          <p:nvPr>
            <p:ph idx="4294967295" type="title"/>
          </p:nvPr>
        </p:nvSpPr>
        <p:spPr>
          <a:xfrm>
            <a:off x="-75" y="4473475"/>
            <a:ext cx="91440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Código 1.	 Explica o que acontece quando o adm precisa </a:t>
            </a:r>
            <a:r>
              <a:rPr lang="en" sz="1500">
                <a:solidFill>
                  <a:schemeClr val="lt1"/>
                </a:solidFill>
              </a:rPr>
              <a:t>autorizar</a:t>
            </a:r>
            <a:r>
              <a:rPr lang="en" sz="1500">
                <a:solidFill>
                  <a:schemeClr val="lt1"/>
                </a:solidFill>
              </a:rPr>
              <a:t> o acesso.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66" name="Google Shape;266;p35"/>
          <p:cNvSpPr txBox="1"/>
          <p:nvPr>
            <p:ph idx="4294967295" type="title"/>
          </p:nvPr>
        </p:nvSpPr>
        <p:spPr>
          <a:xfrm>
            <a:off x="6481625" y="2063700"/>
            <a:ext cx="26625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RFID e Arduino</a:t>
            </a:r>
            <a:endParaRPr sz="2400"/>
          </a:p>
        </p:txBody>
      </p:sp>
      <p:sp>
        <p:nvSpPr>
          <p:cNvPr id="267" name="Google Shape;267;p35"/>
          <p:cNvSpPr txBox="1"/>
          <p:nvPr/>
        </p:nvSpPr>
        <p:spPr>
          <a:xfrm>
            <a:off x="-75" y="14100"/>
            <a:ext cx="6422400" cy="4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//permitindo o acesso</a:t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botaoonoff = digitalRead(botao);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(botaoonoff==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){ </a:t>
            </a:r>
            <a:r>
              <a:rPr lang="en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//se o operador pressionar o botao verde</a:t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lcd.clear();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lcd.setCursor(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lcd.print(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 Acesso Liberado!"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digitalWrite(lampverd,HIGH); </a:t>
            </a:r>
            <a:r>
              <a:rPr lang="en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//acende o led verde</a:t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digitalWrite(lampverm,LOW); </a:t>
            </a:r>
            <a:r>
              <a:rPr lang="en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//apaga o led vermelho</a:t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meuservo.write(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90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 levanta a cancela</a:t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tone(buzzer, sound); </a:t>
            </a:r>
            <a:r>
              <a:rPr lang="en">
                <a:solidFill>
                  <a:srgbClr val="AAAAAA"/>
                </a:solidFill>
                <a:latin typeface="Consolas"/>
                <a:ea typeface="Consolas"/>
                <a:cs typeface="Consolas"/>
                <a:sym typeface="Consolas"/>
              </a:rPr>
              <a:t>// bipa enquanto a cancela levanta</a:t>
            </a:r>
            <a:endParaRPr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delay(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</a:t>
            </a:r>
            <a:endParaRPr/>
          </a:p>
        </p:txBody>
      </p:sp>
      <p:sp>
        <p:nvSpPr>
          <p:cNvPr id="139" name="Google Shape;139;p18"/>
          <p:cNvSpPr txBox="1"/>
          <p:nvPr>
            <p:ph idx="4294967295" type="subTitle"/>
          </p:nvPr>
        </p:nvSpPr>
        <p:spPr>
          <a:xfrm>
            <a:off x="4572000" y="1242034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O Problema</a:t>
            </a:r>
            <a:endParaRPr sz="14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Objetivos Gerais</a:t>
            </a:r>
            <a:endParaRPr sz="14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Objetivos Específicos</a:t>
            </a:r>
            <a:endParaRPr sz="14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Solução para o problema</a:t>
            </a:r>
            <a:endParaRPr sz="14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Funções e Programação</a:t>
            </a:r>
            <a:endParaRPr sz="14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Cronograma</a:t>
            </a:r>
            <a:endParaRPr sz="14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FFFFFF"/>
                </a:solidFill>
              </a:rPr>
              <a:t>Referências</a:t>
            </a:r>
            <a:endParaRPr sz="1400" u="sng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727650" y="1250350"/>
            <a:ext cx="76887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graphicFrame>
        <p:nvGraphicFramePr>
          <p:cNvPr id="278" name="Google Shape;278;p37"/>
          <p:cNvGraphicFramePr/>
          <p:nvPr/>
        </p:nvGraphicFramePr>
        <p:xfrm>
          <a:off x="727625" y="188595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{C4AE3B17-A042-4185-9A69-12C16C5B7225}</a:tableStyleId>
              </a:tblPr>
              <a:tblGrid>
                <a:gridCol w="4507250"/>
                <a:gridCol w="1654850"/>
                <a:gridCol w="2032750"/>
              </a:tblGrid>
              <a:tr h="203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Atividade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Prazo 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Apresentação do problema: “Um sistema de controle de acesso para segurança”. Definição dos grupos.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</a:t>
                      </a: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_____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20/04/2018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</a:tr>
              <a:tr h="2032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Reunião, definição do 1º gerente e distribuição de atividades. (Pesquisas)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semana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23/04/2018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Reunião, entrega das atividades e distribuição de novas atividades. (Pesquisas)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semana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27/04/2018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</a:tr>
              <a:tr h="4445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Reunião, entrega das atividades e distribuição de novas atividades. (Criação de códigos)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semana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04/05/2018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727650" y="1250350"/>
            <a:ext cx="76887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graphicFrame>
        <p:nvGraphicFramePr>
          <p:cNvPr id="284" name="Google Shape;284;p38"/>
          <p:cNvGraphicFramePr/>
          <p:nvPr/>
        </p:nvGraphicFramePr>
        <p:xfrm>
          <a:off x="727650" y="188595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{C4AE3B17-A042-4185-9A69-12C16C5B7225}</a:tableStyleId>
              </a:tblPr>
              <a:tblGrid>
                <a:gridCol w="4535300"/>
                <a:gridCol w="1665150"/>
                <a:gridCol w="2045400"/>
              </a:tblGrid>
              <a:tr h="4826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Reunião para troca de gerente, entregas das atividades e nova distribuição de atividades. (Esquematização/esboço das primeiras simulações com o código)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semana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11/05/2018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</a:tr>
              <a:tr h="4826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Reunião, entrega de atividades e distribuição de novas atividades. (Correção de código e esboço da maquete)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semana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18/05/2018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</a:tr>
              <a:tr h="2921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Reunião e entrega de atividades.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_____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08/06/2018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Reunião com troca de gerente e definição de pontos para apresentação da 1ª parte do projeto.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_____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21/06/2018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727650" y="1250350"/>
            <a:ext cx="76887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graphicFrame>
        <p:nvGraphicFramePr>
          <p:cNvPr id="290" name="Google Shape;290;p39"/>
          <p:cNvGraphicFramePr/>
          <p:nvPr/>
        </p:nvGraphicFramePr>
        <p:xfrm>
          <a:off x="727650" y="1871750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{C4AE3B17-A042-4185-9A69-12C16C5B7225}</a:tableStyleId>
              </a:tblPr>
              <a:tblGrid>
                <a:gridCol w="4504050"/>
                <a:gridCol w="1653675"/>
                <a:gridCol w="2031325"/>
              </a:tblGrid>
              <a:tr h="4262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Apresentação da 1ª parte do projeto.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_____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26/06/2018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5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Reunião e início do desenvolvimento do protótipo.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semana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29/06/2018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29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Montagem do arduíno e testes com a programação. Correção de possíveis falhas.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semanas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06/07/2018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Detalhamento do projeto.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semana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20/07/2018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Montagem do sistema na maquete e novos testes.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semana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27/07/2018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47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Apresentação do protótipo.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 u="sng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_____</a:t>
                      </a:r>
                      <a:endParaRPr sz="1200" u="sng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03/08/2018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44450" marL="44450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Sites e Referências de pesquisa</a:t>
            </a:r>
            <a:endParaRPr/>
          </a:p>
        </p:txBody>
      </p:sp>
      <p:sp>
        <p:nvSpPr>
          <p:cNvPr id="301" name="Google Shape;301;p41"/>
          <p:cNvSpPr txBox="1"/>
          <p:nvPr>
            <p:ph idx="1" type="body"/>
          </p:nvPr>
        </p:nvSpPr>
        <p:spPr>
          <a:xfrm>
            <a:off x="729450" y="2078875"/>
            <a:ext cx="8207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http://mekhos.com.br/mekhos/produto</a:t>
            </a:r>
            <a:endParaRPr b="1" sz="14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https://howtomechatronics.com/tutorials/arduino/rfid-works-make-arduino-based-rfid-door-lock/</a:t>
            </a:r>
            <a:endParaRPr b="1" sz="14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https://github.com/miguelbalboa/rfid</a:t>
            </a:r>
            <a:endParaRPr b="1" sz="14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0000FF"/>
                </a:solidFill>
              </a:rPr>
              <a:t>http://labdegaragem.com/profiles/blogs/elabora-o-de-banco-de-dados-em-mem-ria-sd-para-utiliza-o-com-rfid</a:t>
            </a:r>
            <a:endParaRPr b="1" sz="1400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Perguntas?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 Problema:</a:t>
            </a:r>
            <a:r>
              <a:rPr lang="en"/>
              <a:t> </a:t>
            </a:r>
            <a:r>
              <a:rPr b="0" lang="en"/>
              <a:t>Um sistema de controle de acesso para segurança para estacionamento.</a:t>
            </a:r>
            <a:endParaRPr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Gerais</a:t>
            </a:r>
            <a:endParaRPr/>
          </a:p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4572000" y="1190775"/>
            <a:ext cx="45720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Desenvolver um sistema de segurança para o estacionamento da universidade, de modo a garantir uma maior proteção aos estudantes e corpo docente, assim como toda a sua estrutura.</a:t>
            </a:r>
            <a:endParaRPr sz="16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</a:t>
            </a:r>
            <a:r>
              <a:rPr lang="en"/>
              <a:t>os </a:t>
            </a:r>
            <a:r>
              <a:rPr lang="en"/>
              <a:t>e</a:t>
            </a:r>
            <a:r>
              <a:rPr lang="en"/>
              <a:t>specíficos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>
            <p:ph idx="2" type="body"/>
          </p:nvPr>
        </p:nvSpPr>
        <p:spPr>
          <a:xfrm>
            <a:off x="4572000" y="1148150"/>
            <a:ext cx="4572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Fácil manuseio para os usuários e operadores;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Livre de acidentes;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Baixo custo;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Fácil manutenção;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Executar bem suas finalidades;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Agilizar o atendimento;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Monitorar quem entra/sai do ambiente;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Controle de perda ou roubo.</a:t>
            </a:r>
            <a:endParaRPr sz="16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-44" l="0" r="-1419" t="11743"/>
          <a:stretch/>
        </p:blipFill>
        <p:spPr>
          <a:xfrm>
            <a:off x="76200" y="0"/>
            <a:ext cx="6329225" cy="44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0" y="4475700"/>
            <a:ext cx="9144000" cy="6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idx="4294967295" type="title"/>
          </p:nvPr>
        </p:nvSpPr>
        <p:spPr>
          <a:xfrm>
            <a:off x="-75" y="4473475"/>
            <a:ext cx="91440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Tabela 01.	 Um gráfico de comparação de pares (PCC) agregado de 3 projetistas.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64" name="Google Shape;164;p22"/>
          <p:cNvSpPr txBox="1"/>
          <p:nvPr>
            <p:ph idx="4294967295" type="title"/>
          </p:nvPr>
        </p:nvSpPr>
        <p:spPr>
          <a:xfrm>
            <a:off x="6316525" y="1394250"/>
            <a:ext cx="28275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</a:t>
            </a:r>
            <a:endParaRPr/>
          </a:p>
        </p:txBody>
      </p:sp>
      <p:sp>
        <p:nvSpPr>
          <p:cNvPr id="165" name="Google Shape;165;p22"/>
          <p:cNvSpPr txBox="1"/>
          <p:nvPr/>
        </p:nvSpPr>
        <p:spPr>
          <a:xfrm>
            <a:off x="6316525" y="2067150"/>
            <a:ext cx="2827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Sistema de identificação a importância relativa;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Solução para o problema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9950" y="1318650"/>
            <a:ext cx="42522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RFID (Identificação por Radiofrequência)</a:t>
            </a:r>
            <a:endParaRPr/>
          </a:p>
        </p:txBody>
      </p:sp>
      <p:sp>
        <p:nvSpPr>
          <p:cNvPr id="176" name="Google Shape;176;p24"/>
          <p:cNvSpPr txBox="1"/>
          <p:nvPr>
            <p:ph idx="2" type="body"/>
          </p:nvPr>
        </p:nvSpPr>
        <p:spPr>
          <a:xfrm>
            <a:off x="5251738" y="1318650"/>
            <a:ext cx="33744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tecnologia sem contato que é amplamente usada em muitos setores;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Tarefas como rastreamento de pessoal, controle de acesso, gerenciamento da cadeia de suprimentos, rastreamento de livros em bibliotecas, sistemas de barreiras e assim por diante;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4572000" cy="21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0" y="4729500"/>
            <a:ext cx="4572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Imagem 01.      Exemplos de setores que usam RFID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9950" y="1318650"/>
            <a:ext cx="42522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RFID (Identificação por Radiofrequência)</a:t>
            </a:r>
            <a:endParaRPr/>
          </a:p>
        </p:txBody>
      </p:sp>
      <p:sp>
        <p:nvSpPr>
          <p:cNvPr id="184" name="Google Shape;184;p25"/>
          <p:cNvSpPr txBox="1"/>
          <p:nvPr>
            <p:ph idx="2" type="body"/>
          </p:nvPr>
        </p:nvSpPr>
        <p:spPr>
          <a:xfrm>
            <a:off x="4571950" y="1704900"/>
            <a:ext cx="4572000" cy="3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sistema RFID consiste em dois componentes principais: Transponder ou uma Tag e um transceptor ou leitor;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leitor emite um campo magnético </a:t>
            </a: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através</a:t>
            </a: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uma antena;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tag, ao se aproximar do campo, gera tensão no chip através de uma micro antena;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75"/>
            <a:ext cx="4572000" cy="21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5177050" y="1179300"/>
            <a:ext cx="35238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Como funciona o RFID</a:t>
            </a:r>
            <a:endParaRPr sz="1800" u="sng">
              <a:solidFill>
                <a:schemeClr val="dk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0" y="4729500"/>
            <a:ext cx="4572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Imagem 02.	Funcionamento do RFID e Leitor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